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26.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24.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25.xml" ContentType="application/vnd.openxmlformats-officedocument.presentationml.slide+xml"/>
  <Override PartName="/ppt/slides/slide6.xml" ContentType="application/vnd.openxmlformats-officedocument.presentationml.slide+xml"/>
  <Override PartName="/ppt/slides/slide9.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4.xml" ContentType="application/vnd.openxmlformats-officedocument.presentationml.slideLayout+xml"/>
  <Override PartName="/ppt/slideLayouts/slideLayout1.xml" ContentType="application/vnd.openxmlformats-officedocument.presentationml.slideLayout+xml"/>
  <Override PartName="/ppt/slideLayouts/slideLayout5.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theme/theme1.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61" r:id="rId5"/>
    <p:sldId id="271" r:id="rId6"/>
    <p:sldId id="258" r:id="rId7"/>
    <p:sldId id="259" r:id="rId8"/>
    <p:sldId id="262" r:id="rId9"/>
    <p:sldId id="263" r:id="rId10"/>
    <p:sldId id="264" r:id="rId11"/>
    <p:sldId id="265" r:id="rId12"/>
    <p:sldId id="266" r:id="rId13"/>
    <p:sldId id="267" r:id="rId14"/>
    <p:sldId id="268" r:id="rId15"/>
    <p:sldId id="269" r:id="rId16"/>
    <p:sldId id="270" r:id="rId17"/>
    <p:sldId id="272" r:id="rId18"/>
    <p:sldId id="280" r:id="rId19"/>
    <p:sldId id="281" r:id="rId20"/>
    <p:sldId id="282" r:id="rId21"/>
    <p:sldId id="283" r:id="rId22"/>
    <p:sldId id="284" r:id="rId23"/>
    <p:sldId id="285" r:id="rId24"/>
    <p:sldId id="286" r:id="rId25"/>
    <p:sldId id="287" r:id="rId26"/>
    <p:sldId id="288" r:id="rId27"/>
    <p:sldId id="289" r:id="rId28"/>
    <p:sldId id="290" r:id="rId29"/>
    <p:sldId id="291" r:id="rId30"/>
    <p:sldId id="292" r:id="rId31"/>
    <p:sldId id="293" r:id="rId32"/>
    <p:sldId id="294" r:id="rId33"/>
    <p:sldId id="29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84" autoAdjust="0"/>
    <p:restoredTop sz="94660"/>
  </p:normalViewPr>
  <p:slideViewPr>
    <p:cSldViewPr snapToGrid="0">
      <p:cViewPr varScale="1">
        <p:scale>
          <a:sx n="86" d="100"/>
          <a:sy n="86" d="100"/>
        </p:scale>
        <p:origin x="70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ustomXml" Target="../customXml/item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54AB0D87-3928-46BC-84BE-28DA0DAF2A83}" type="datetimeFigureOut">
              <a:rPr lang="en-IN" smtClean="0"/>
              <a:t>26-05-2022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95B600-D262-4894-9A22-FB24A83CC425}" type="slidenum">
              <a:rPr lang="en-IN" smtClean="0"/>
              <a:t>‹#›</a:t>
            </a:fld>
            <a:endParaRPr lang="en-IN"/>
          </a:p>
        </p:txBody>
      </p:sp>
    </p:spTree>
    <p:extLst>
      <p:ext uri="{BB962C8B-B14F-4D97-AF65-F5344CB8AC3E}">
        <p14:creationId xmlns:p14="http://schemas.microsoft.com/office/powerpoint/2010/main" val="2358208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4AB0D87-3928-46BC-84BE-28DA0DAF2A83}" type="datetimeFigureOut">
              <a:rPr lang="en-IN" smtClean="0"/>
              <a:t>26-05-2022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95B600-D262-4894-9A22-FB24A83CC425}" type="slidenum">
              <a:rPr lang="en-IN" smtClean="0"/>
              <a:t>‹#›</a:t>
            </a:fld>
            <a:endParaRPr lang="en-IN"/>
          </a:p>
        </p:txBody>
      </p:sp>
    </p:spTree>
    <p:extLst>
      <p:ext uri="{BB962C8B-B14F-4D97-AF65-F5344CB8AC3E}">
        <p14:creationId xmlns:p14="http://schemas.microsoft.com/office/powerpoint/2010/main" val="3823874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4AB0D87-3928-46BC-84BE-28DA0DAF2A83}" type="datetimeFigureOut">
              <a:rPr lang="en-IN" smtClean="0"/>
              <a:t>26-05-2022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95B600-D262-4894-9A22-FB24A83CC425}" type="slidenum">
              <a:rPr lang="en-IN" smtClean="0"/>
              <a:t>‹#›</a:t>
            </a:fld>
            <a:endParaRPr lang="en-IN"/>
          </a:p>
        </p:txBody>
      </p:sp>
    </p:spTree>
    <p:extLst>
      <p:ext uri="{BB962C8B-B14F-4D97-AF65-F5344CB8AC3E}">
        <p14:creationId xmlns:p14="http://schemas.microsoft.com/office/powerpoint/2010/main" val="32010614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4AB0D87-3928-46BC-84BE-28DA0DAF2A83}" type="datetimeFigureOut">
              <a:rPr lang="en-IN" smtClean="0"/>
              <a:t>26-05-2022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95B600-D262-4894-9A22-FB24A83CC425}" type="slidenum">
              <a:rPr lang="en-IN" smtClean="0"/>
              <a:t>‹#›</a:t>
            </a:fld>
            <a:endParaRPr lang="en-IN"/>
          </a:p>
        </p:txBody>
      </p:sp>
    </p:spTree>
    <p:extLst>
      <p:ext uri="{BB962C8B-B14F-4D97-AF65-F5344CB8AC3E}">
        <p14:creationId xmlns:p14="http://schemas.microsoft.com/office/powerpoint/2010/main" val="3568925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4AB0D87-3928-46BC-84BE-28DA0DAF2A83}" type="datetimeFigureOut">
              <a:rPr lang="en-IN" smtClean="0"/>
              <a:t>26-05-2022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95B600-D262-4894-9A22-FB24A83CC425}" type="slidenum">
              <a:rPr lang="en-IN" smtClean="0"/>
              <a:t>‹#›</a:t>
            </a:fld>
            <a:endParaRPr lang="en-IN"/>
          </a:p>
        </p:txBody>
      </p:sp>
    </p:spTree>
    <p:extLst>
      <p:ext uri="{BB962C8B-B14F-4D97-AF65-F5344CB8AC3E}">
        <p14:creationId xmlns:p14="http://schemas.microsoft.com/office/powerpoint/2010/main" val="24085684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54AB0D87-3928-46BC-84BE-28DA0DAF2A83}" type="datetimeFigureOut">
              <a:rPr lang="en-IN" smtClean="0"/>
              <a:t>26-05-2022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95B600-D262-4894-9A22-FB24A83CC425}" type="slidenum">
              <a:rPr lang="en-IN" smtClean="0"/>
              <a:t>‹#›</a:t>
            </a:fld>
            <a:endParaRPr lang="en-IN"/>
          </a:p>
        </p:txBody>
      </p:sp>
    </p:spTree>
    <p:extLst>
      <p:ext uri="{BB962C8B-B14F-4D97-AF65-F5344CB8AC3E}">
        <p14:creationId xmlns:p14="http://schemas.microsoft.com/office/powerpoint/2010/main" val="1121758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54AB0D87-3928-46BC-84BE-28DA0DAF2A83}" type="datetimeFigureOut">
              <a:rPr lang="en-IN" smtClean="0"/>
              <a:t>26-05-2022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795B600-D262-4894-9A22-FB24A83CC425}" type="slidenum">
              <a:rPr lang="en-IN" smtClean="0"/>
              <a:t>‹#›</a:t>
            </a:fld>
            <a:endParaRPr lang="en-IN"/>
          </a:p>
        </p:txBody>
      </p:sp>
    </p:spTree>
    <p:extLst>
      <p:ext uri="{BB962C8B-B14F-4D97-AF65-F5344CB8AC3E}">
        <p14:creationId xmlns:p14="http://schemas.microsoft.com/office/powerpoint/2010/main" val="646665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54AB0D87-3928-46BC-84BE-28DA0DAF2A83}" type="datetimeFigureOut">
              <a:rPr lang="en-IN" smtClean="0"/>
              <a:t>26-05-2022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795B600-D262-4894-9A22-FB24A83CC425}" type="slidenum">
              <a:rPr lang="en-IN" smtClean="0"/>
              <a:t>‹#›</a:t>
            </a:fld>
            <a:endParaRPr lang="en-IN"/>
          </a:p>
        </p:txBody>
      </p:sp>
    </p:spTree>
    <p:extLst>
      <p:ext uri="{BB962C8B-B14F-4D97-AF65-F5344CB8AC3E}">
        <p14:creationId xmlns:p14="http://schemas.microsoft.com/office/powerpoint/2010/main" val="2042009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AB0D87-3928-46BC-84BE-28DA0DAF2A83}" type="datetimeFigureOut">
              <a:rPr lang="en-IN" smtClean="0"/>
              <a:t>26-05-2022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795B600-D262-4894-9A22-FB24A83CC425}" type="slidenum">
              <a:rPr lang="en-IN" smtClean="0"/>
              <a:t>‹#›</a:t>
            </a:fld>
            <a:endParaRPr lang="en-IN"/>
          </a:p>
        </p:txBody>
      </p:sp>
    </p:spTree>
    <p:extLst>
      <p:ext uri="{BB962C8B-B14F-4D97-AF65-F5344CB8AC3E}">
        <p14:creationId xmlns:p14="http://schemas.microsoft.com/office/powerpoint/2010/main" val="2021584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4AB0D87-3928-46BC-84BE-28DA0DAF2A83}" type="datetimeFigureOut">
              <a:rPr lang="en-IN" smtClean="0"/>
              <a:t>26-05-2022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95B600-D262-4894-9A22-FB24A83CC425}" type="slidenum">
              <a:rPr lang="en-IN" smtClean="0"/>
              <a:t>‹#›</a:t>
            </a:fld>
            <a:endParaRPr lang="en-IN"/>
          </a:p>
        </p:txBody>
      </p:sp>
    </p:spTree>
    <p:extLst>
      <p:ext uri="{BB962C8B-B14F-4D97-AF65-F5344CB8AC3E}">
        <p14:creationId xmlns:p14="http://schemas.microsoft.com/office/powerpoint/2010/main" val="3124897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4AB0D87-3928-46BC-84BE-28DA0DAF2A83}" type="datetimeFigureOut">
              <a:rPr lang="en-IN" smtClean="0"/>
              <a:t>26-05-2022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95B600-D262-4894-9A22-FB24A83CC425}" type="slidenum">
              <a:rPr lang="en-IN" smtClean="0"/>
              <a:t>‹#›</a:t>
            </a:fld>
            <a:endParaRPr lang="en-IN"/>
          </a:p>
        </p:txBody>
      </p:sp>
    </p:spTree>
    <p:extLst>
      <p:ext uri="{BB962C8B-B14F-4D97-AF65-F5344CB8AC3E}">
        <p14:creationId xmlns:p14="http://schemas.microsoft.com/office/powerpoint/2010/main" val="56031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AB0D87-3928-46BC-84BE-28DA0DAF2A83}" type="datetimeFigureOut">
              <a:rPr lang="en-IN" smtClean="0"/>
              <a:t>26-05-2022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95B600-D262-4894-9A22-FB24A83CC425}" type="slidenum">
              <a:rPr lang="en-IN" smtClean="0"/>
              <a:t>‹#›</a:t>
            </a:fld>
            <a:endParaRPr lang="en-IN"/>
          </a:p>
        </p:txBody>
      </p:sp>
    </p:spTree>
    <p:extLst>
      <p:ext uri="{BB962C8B-B14F-4D97-AF65-F5344CB8AC3E}">
        <p14:creationId xmlns:p14="http://schemas.microsoft.com/office/powerpoint/2010/main" val="3311433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Unit 6</a:t>
            </a:r>
            <a:endParaRPr lang="en-IN" dirty="0"/>
          </a:p>
        </p:txBody>
      </p:sp>
      <p:sp>
        <p:nvSpPr>
          <p:cNvPr id="3" name="Subtitle 2"/>
          <p:cNvSpPr>
            <a:spLocks noGrp="1"/>
          </p:cNvSpPr>
          <p:nvPr>
            <p:ph type="subTitle" idx="1"/>
          </p:nvPr>
        </p:nvSpPr>
        <p:spPr/>
        <p:txBody>
          <a:bodyPr/>
          <a:lstStyle/>
          <a:p>
            <a:r>
              <a:rPr lang="en-IN" dirty="0" err="1" smtClean="0"/>
              <a:t>Halftoning</a:t>
            </a:r>
            <a:r>
              <a:rPr lang="en-IN" dirty="0" smtClean="0"/>
              <a:t> </a:t>
            </a:r>
            <a:r>
              <a:rPr lang="en-IN" dirty="0" smtClean="0"/>
              <a:t> </a:t>
            </a:r>
            <a:r>
              <a:rPr lang="en-IN" dirty="0" smtClean="0"/>
              <a:t>shading </a:t>
            </a:r>
            <a:r>
              <a:rPr lang="en-IN" dirty="0" smtClean="0"/>
              <a:t>Transparency</a:t>
            </a:r>
            <a:endParaRPr lang="en-IN" dirty="0"/>
          </a:p>
        </p:txBody>
      </p:sp>
    </p:spTree>
    <p:extLst>
      <p:ext uri="{BB962C8B-B14F-4D97-AF65-F5344CB8AC3E}">
        <p14:creationId xmlns:p14="http://schemas.microsoft.com/office/powerpoint/2010/main" val="18144181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2466" y="1690688"/>
            <a:ext cx="8297272" cy="4351338"/>
          </a:xfrm>
        </p:spPr>
      </p:pic>
    </p:spTree>
    <p:extLst>
      <p:ext uri="{BB962C8B-B14F-4D97-AF65-F5344CB8AC3E}">
        <p14:creationId xmlns:p14="http://schemas.microsoft.com/office/powerpoint/2010/main" val="40448832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0517" y="1825625"/>
            <a:ext cx="8893339" cy="4351338"/>
          </a:xfrm>
        </p:spPr>
      </p:pic>
    </p:spTree>
    <p:extLst>
      <p:ext uri="{BB962C8B-B14F-4D97-AF65-F5344CB8AC3E}">
        <p14:creationId xmlns:p14="http://schemas.microsoft.com/office/powerpoint/2010/main" val="18321036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3445" y="1825625"/>
            <a:ext cx="6245110" cy="4351338"/>
          </a:xfrm>
        </p:spPr>
      </p:pic>
    </p:spTree>
    <p:extLst>
      <p:ext uri="{BB962C8B-B14F-4D97-AF65-F5344CB8AC3E}">
        <p14:creationId xmlns:p14="http://schemas.microsoft.com/office/powerpoint/2010/main" val="40615051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Dithering</a:t>
            </a:r>
            <a:endParaRPr lang="en-IN" dirty="0"/>
          </a:p>
        </p:txBody>
      </p:sp>
      <p:sp>
        <p:nvSpPr>
          <p:cNvPr id="3" name="Text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4199516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smtClean="0"/>
              <a:t>Dithering</a:t>
            </a:r>
            <a:r>
              <a:rPr lang="en-IN" dirty="0"/>
              <a:t>:</a:t>
            </a:r>
          </a:p>
          <a:p>
            <a:r>
              <a:rPr lang="en-IN" dirty="0"/>
              <a:t>It is an effect that is used in many different places, including regular 2D graphics and also in printing. In 3D, It is used largely to show more realistic colours without needing to increase the colour depth of the image.</a:t>
            </a:r>
          </a:p>
          <a:p>
            <a:endParaRPr lang="en-IN" dirty="0"/>
          </a:p>
          <a:p>
            <a:endParaRPr lang="en-IN" dirty="0"/>
          </a:p>
        </p:txBody>
      </p:sp>
    </p:spTree>
    <p:extLst>
      <p:ext uri="{BB962C8B-B14F-4D97-AF65-F5344CB8AC3E}">
        <p14:creationId xmlns:p14="http://schemas.microsoft.com/office/powerpoint/2010/main" val="42099329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smtClean="0"/>
              <a:t>To </a:t>
            </a:r>
            <a:r>
              <a:rPr lang="en-IN" dirty="0"/>
              <a:t>represent real-world objects on a computer screen, we need to have a “True </a:t>
            </a:r>
            <a:r>
              <a:rPr lang="en-IN" dirty="0" err="1"/>
              <a:t>Color</a:t>
            </a:r>
            <a:r>
              <a:rPr lang="en-IN" dirty="0"/>
              <a:t>” graphics system capable of displaying 16777216 (16 million) different colours. </a:t>
            </a:r>
            <a:endParaRPr lang="en-IN" dirty="0" smtClean="0"/>
          </a:p>
          <a:p>
            <a:r>
              <a:rPr lang="en-IN" dirty="0" smtClean="0"/>
              <a:t>But </a:t>
            </a:r>
            <a:r>
              <a:rPr lang="en-IN" dirty="0"/>
              <a:t>when not so many different colours are available in the system. </a:t>
            </a:r>
            <a:endParaRPr lang="en-IN" dirty="0" smtClean="0"/>
          </a:p>
          <a:p>
            <a:r>
              <a:rPr lang="en-IN" dirty="0" smtClean="0"/>
              <a:t>This </a:t>
            </a:r>
            <a:r>
              <a:rPr lang="en-IN" dirty="0"/>
              <a:t>technique may be adopted to render images with colours that are apparent, non-existing actually. </a:t>
            </a:r>
            <a:endParaRPr lang="en-IN" dirty="0" smtClean="0"/>
          </a:p>
          <a:p>
            <a:r>
              <a:rPr lang="en-IN" dirty="0" smtClean="0"/>
              <a:t>These </a:t>
            </a:r>
            <a:r>
              <a:rPr lang="en-IN" dirty="0"/>
              <a:t>techniques are known as Dithering. </a:t>
            </a:r>
            <a:endParaRPr lang="en-IN" dirty="0" smtClean="0"/>
          </a:p>
          <a:p>
            <a:r>
              <a:rPr lang="en-IN" dirty="0" smtClean="0"/>
              <a:t>It </a:t>
            </a:r>
            <a:r>
              <a:rPr lang="en-IN" dirty="0"/>
              <a:t>is used in computer graphics to create the illusion of additional colours on a colour display or printer.</a:t>
            </a:r>
          </a:p>
        </p:txBody>
      </p:sp>
    </p:spTree>
    <p:extLst>
      <p:ext uri="{BB962C8B-B14F-4D97-AF65-F5344CB8AC3E}">
        <p14:creationId xmlns:p14="http://schemas.microsoft.com/office/powerpoint/2010/main" val="18370133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2616415" y="1892532"/>
            <a:ext cx="5464906" cy="4351338"/>
          </a:xfrm>
          <a:prstGeom prst="rect">
            <a:avLst/>
          </a:prstGeom>
        </p:spPr>
      </p:pic>
    </p:spTree>
    <p:extLst>
      <p:ext uri="{BB962C8B-B14F-4D97-AF65-F5344CB8AC3E}">
        <p14:creationId xmlns:p14="http://schemas.microsoft.com/office/powerpoint/2010/main" val="4878928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479502" y="211872"/>
            <a:ext cx="10961649" cy="6478859"/>
          </a:xfrm>
          <a:prstGeom prst="rect">
            <a:avLst/>
          </a:prstGeom>
        </p:spPr>
      </p:pic>
    </p:spTree>
    <p:extLst>
      <p:ext uri="{BB962C8B-B14F-4D97-AF65-F5344CB8AC3E}">
        <p14:creationId xmlns:p14="http://schemas.microsoft.com/office/powerpoint/2010/main" val="17264674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Transparency</a:t>
            </a:r>
            <a:endParaRPr lang="en-IN" dirty="0"/>
          </a:p>
        </p:txBody>
      </p:sp>
      <p:sp>
        <p:nvSpPr>
          <p:cNvPr id="3" name="Text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42237710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r>
              <a:rPr lang="en-IN" dirty="0" smtClean="0"/>
              <a:t>Transparency </a:t>
            </a:r>
            <a:r>
              <a:rPr lang="en-IN" dirty="0"/>
              <a:t>in computer graphics is actually an illusion.</a:t>
            </a:r>
          </a:p>
          <a:p>
            <a:endParaRPr lang="en-IN" dirty="0"/>
          </a:p>
          <a:p>
            <a:r>
              <a:rPr lang="en-IN" dirty="0"/>
              <a:t>Ultimately, every pixel on the screen has a fixed, solid colour. </a:t>
            </a:r>
            <a:endParaRPr lang="en-IN" dirty="0" smtClean="0"/>
          </a:p>
          <a:p>
            <a:r>
              <a:rPr lang="en-IN" dirty="0" smtClean="0"/>
              <a:t>But </a:t>
            </a:r>
            <a:r>
              <a:rPr lang="en-IN" dirty="0"/>
              <a:t>if we calculate a colour based on contributions from two logical objects that are overlapping, the illusion of the front object having some transparency can be achieved.</a:t>
            </a:r>
          </a:p>
          <a:p>
            <a:endParaRPr lang="en-IN" dirty="0"/>
          </a:p>
        </p:txBody>
      </p:sp>
    </p:spTree>
    <p:extLst>
      <p:ext uri="{BB962C8B-B14F-4D97-AF65-F5344CB8AC3E}">
        <p14:creationId xmlns:p14="http://schemas.microsoft.com/office/powerpoint/2010/main" val="4427048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smtClean="0"/>
              <a:t>Halftoning</a:t>
            </a:r>
            <a:r>
              <a:rPr lang="en-IN" b="1" dirty="0"/>
              <a:t/>
            </a:r>
            <a:br>
              <a:rPr lang="en-IN" b="1" dirty="0"/>
            </a:br>
            <a:endParaRPr lang="en-IN" dirty="0"/>
          </a:p>
        </p:txBody>
      </p:sp>
      <p:sp>
        <p:nvSpPr>
          <p:cNvPr id="3" name="Text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6732367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Computer graphics is based on the “painter’s algorithm”. This is a simple concept, that starts with a blank “canvas”, and draws on its surface. Anything that is drawn later overwrites anything that was there before - just like applying paint.</a:t>
            </a:r>
          </a:p>
          <a:p>
            <a:endParaRPr lang="en-IN" dirty="0"/>
          </a:p>
          <a:p>
            <a:endParaRPr lang="en-IN" dirty="0"/>
          </a:p>
          <a:p>
            <a:endParaRPr lang="en-IN" dirty="0"/>
          </a:p>
        </p:txBody>
      </p:sp>
    </p:spTree>
    <p:extLst>
      <p:ext uri="{BB962C8B-B14F-4D97-AF65-F5344CB8AC3E}">
        <p14:creationId xmlns:p14="http://schemas.microsoft.com/office/powerpoint/2010/main" val="2209433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3228975" y="1986756"/>
            <a:ext cx="5734050" cy="4029075"/>
          </a:xfrm>
          <a:prstGeom prst="rect">
            <a:avLst/>
          </a:prstGeom>
        </p:spPr>
      </p:pic>
    </p:spTree>
    <p:extLst>
      <p:ext uri="{BB962C8B-B14F-4D97-AF65-F5344CB8AC3E}">
        <p14:creationId xmlns:p14="http://schemas.microsoft.com/office/powerpoint/2010/main" val="18539777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Here for example, the blue rectangle was drawn first, then the red rectangle, which completely overwrites any formerly blue pixels, replacing them with red ones.</a:t>
            </a:r>
          </a:p>
          <a:p>
            <a:r>
              <a:rPr lang="en-IN" dirty="0"/>
              <a:t>But instead of totally replacing an existing pixel, the value can be calculated based on the colour of the new pixel and the value that is there already. For example, the colour could be the average of the two pixel values.</a:t>
            </a:r>
          </a:p>
          <a:p>
            <a:r>
              <a:rPr lang="en-IN" dirty="0"/>
              <a:t/>
            </a:r>
            <a:br>
              <a:rPr lang="en-IN" dirty="0"/>
            </a:br>
            <a:endParaRPr lang="en-IN" dirty="0"/>
          </a:p>
        </p:txBody>
      </p:sp>
    </p:spTree>
    <p:extLst>
      <p:ext uri="{BB962C8B-B14F-4D97-AF65-F5344CB8AC3E}">
        <p14:creationId xmlns:p14="http://schemas.microsoft.com/office/powerpoint/2010/main" val="3625069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1628078" y="2158206"/>
            <a:ext cx="7334947" cy="3686175"/>
          </a:xfrm>
          <a:prstGeom prst="rect">
            <a:avLst/>
          </a:prstGeom>
        </p:spPr>
      </p:pic>
    </p:spTree>
    <p:extLst>
      <p:ext uri="{BB962C8B-B14F-4D97-AF65-F5344CB8AC3E}">
        <p14:creationId xmlns:p14="http://schemas.microsoft.com/office/powerpoint/2010/main" val="34401729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56839"/>
            <a:ext cx="10515600" cy="5820124"/>
          </a:xfrm>
        </p:spPr>
        <p:txBody>
          <a:bodyPr>
            <a:normAutofit/>
          </a:bodyPr>
          <a:lstStyle/>
          <a:p>
            <a:r>
              <a:rPr lang="en-IN" dirty="0"/>
              <a:t>Here, the red colour is averaged with pixels that are there already. These are both the white “background” pixels and the blue pixels of the blue rectangle. </a:t>
            </a:r>
            <a:endParaRPr lang="en-IN" dirty="0" smtClean="0"/>
          </a:p>
          <a:p>
            <a:r>
              <a:rPr lang="en-IN" dirty="0" smtClean="0"/>
              <a:t>This </a:t>
            </a:r>
            <a:r>
              <a:rPr lang="en-IN" dirty="0"/>
              <a:t>creates a pretty convincing illusion that the red rectangle is partially transparent, letting through images “behind” the shape. </a:t>
            </a:r>
            <a:endParaRPr lang="en-IN" dirty="0" smtClean="0"/>
          </a:p>
          <a:p>
            <a:r>
              <a:rPr lang="en-IN" dirty="0" smtClean="0"/>
              <a:t>But </a:t>
            </a:r>
            <a:r>
              <a:rPr lang="en-IN" dirty="0"/>
              <a:t>in reality the pinkish tinged pixels are just as solid as the white or blue ones.</a:t>
            </a:r>
          </a:p>
          <a:p>
            <a:endParaRPr lang="en-IN" dirty="0"/>
          </a:p>
        </p:txBody>
      </p:sp>
    </p:spTree>
    <p:extLst>
      <p:ext uri="{BB962C8B-B14F-4D97-AF65-F5344CB8AC3E}">
        <p14:creationId xmlns:p14="http://schemas.microsoft.com/office/powerpoint/2010/main" val="10442057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lnSpcReduction="10000"/>
          </a:bodyPr>
          <a:lstStyle/>
          <a:p>
            <a:r>
              <a:rPr lang="en-IN" dirty="0"/>
              <a:t>In order to control this process, each pixel value in the image to be rendered actually has four components. It has the three R, G and B levels that determine its colour, but also an “alpha” value that indicates how the background and foreground pixels are to be combined.</a:t>
            </a:r>
          </a:p>
          <a:p>
            <a:endParaRPr lang="en-IN" dirty="0"/>
          </a:p>
          <a:p>
            <a:r>
              <a:rPr lang="en-IN" dirty="0"/>
              <a:t>When the new pixel colour is computed, it takes the alpha value and uses it to blend some proportion of the existing pixel and the new pixel component. If the alpha value is small, a much greater proportion of the existing pixel contributes, If it is large, more of the new pixel is used.</a:t>
            </a:r>
          </a:p>
          <a:p>
            <a:endParaRPr lang="en-IN" dirty="0"/>
          </a:p>
        </p:txBody>
      </p:sp>
    </p:spTree>
    <p:extLst>
      <p:ext uri="{BB962C8B-B14F-4D97-AF65-F5344CB8AC3E}">
        <p14:creationId xmlns:p14="http://schemas.microsoft.com/office/powerpoint/2010/main" val="27917670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7030A0"/>
                </a:solidFill>
              </a:rPr>
              <a:t>Some example images  for u</a:t>
            </a:r>
            <a:endParaRPr lang="en-IN" dirty="0">
              <a:solidFill>
                <a:srgbClr val="7030A0"/>
              </a:solidFill>
            </a:endParaRPr>
          </a:p>
        </p:txBody>
      </p:sp>
      <p:sp>
        <p:nvSpPr>
          <p:cNvPr id="3" name="Text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3205237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524107"/>
            <a:ext cx="10067693" cy="5534874"/>
          </a:xfrm>
        </p:spPr>
      </p:pic>
    </p:spTree>
    <p:extLst>
      <p:ext uri="{BB962C8B-B14F-4D97-AF65-F5344CB8AC3E}">
        <p14:creationId xmlns:p14="http://schemas.microsoft.com/office/powerpoint/2010/main" val="42230095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4332" y="635620"/>
            <a:ext cx="9199756" cy="5451940"/>
          </a:xfrm>
        </p:spPr>
      </p:pic>
    </p:spTree>
    <p:extLst>
      <p:ext uri="{BB962C8B-B14F-4D97-AF65-F5344CB8AC3E}">
        <p14:creationId xmlns:p14="http://schemas.microsoft.com/office/powerpoint/2010/main" val="1407624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8146" y="646771"/>
            <a:ext cx="8831765" cy="5350289"/>
          </a:xfrm>
        </p:spPr>
      </p:pic>
    </p:spTree>
    <p:extLst>
      <p:ext uri="{BB962C8B-B14F-4D97-AF65-F5344CB8AC3E}">
        <p14:creationId xmlns:p14="http://schemas.microsoft.com/office/powerpoint/2010/main" val="27897075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err="1"/>
              <a:t>Halftoning</a:t>
            </a:r>
            <a:r>
              <a:rPr lang="en-IN" dirty="0"/>
              <a:t> is the process of printing continuous tone images in newspapers, magazines and books using a bi-level printer. </a:t>
            </a:r>
            <a:endParaRPr lang="en-IN" dirty="0" smtClean="0"/>
          </a:p>
          <a:p>
            <a:r>
              <a:rPr lang="en-IN" dirty="0" smtClean="0"/>
              <a:t>In </a:t>
            </a:r>
            <a:r>
              <a:rPr lang="en-IN" dirty="0"/>
              <a:t>the case of black &amp; white printing, one can’t directly print lots of shades of grey using only pure black ink on a printing press. </a:t>
            </a:r>
            <a:endParaRPr lang="en-IN" dirty="0" smtClean="0"/>
          </a:p>
          <a:p>
            <a:r>
              <a:rPr lang="en-IN" dirty="0" smtClean="0"/>
              <a:t>What </a:t>
            </a:r>
            <a:r>
              <a:rPr lang="en-IN" dirty="0"/>
              <a:t>it does is, create a dot pattern by exposing a negative through a fine screen onto a photosensitive printing plate. </a:t>
            </a:r>
            <a:endParaRPr lang="en-IN" dirty="0" smtClean="0"/>
          </a:p>
          <a:p>
            <a:r>
              <a:rPr lang="en-IN" dirty="0" smtClean="0"/>
              <a:t>The </a:t>
            </a:r>
            <a:r>
              <a:rPr lang="en-IN" dirty="0"/>
              <a:t>size of the dots varies depending on the fineness of the screen and the length of exposure.</a:t>
            </a:r>
          </a:p>
        </p:txBody>
      </p:sp>
    </p:spTree>
    <p:extLst>
      <p:ext uri="{BB962C8B-B14F-4D97-AF65-F5344CB8AC3E}">
        <p14:creationId xmlns:p14="http://schemas.microsoft.com/office/powerpoint/2010/main" val="26130432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446049"/>
            <a:ext cx="10515600" cy="6099717"/>
          </a:xfrm>
        </p:spPr>
      </p:pic>
    </p:spTree>
    <p:extLst>
      <p:ext uri="{BB962C8B-B14F-4D97-AF65-F5344CB8AC3E}">
        <p14:creationId xmlns:p14="http://schemas.microsoft.com/office/powerpoint/2010/main" val="129688428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65125"/>
            <a:ext cx="10515600" cy="5609121"/>
          </a:xfrm>
        </p:spPr>
      </p:pic>
    </p:spTree>
    <p:extLst>
      <p:ext uri="{BB962C8B-B14F-4D97-AF65-F5344CB8AC3E}">
        <p14:creationId xmlns:p14="http://schemas.microsoft.com/office/powerpoint/2010/main" val="208975032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65124"/>
            <a:ext cx="9933878" cy="6492875"/>
          </a:xfrm>
        </p:spPr>
      </p:pic>
    </p:spTree>
    <p:extLst>
      <p:ext uri="{BB962C8B-B14F-4D97-AF65-F5344CB8AC3E}">
        <p14:creationId xmlns:p14="http://schemas.microsoft.com/office/powerpoint/2010/main" val="28132642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ALL the Very best</a:t>
            </a:r>
            <a:endParaRPr lang="en-IN" dirty="0"/>
          </a:p>
        </p:txBody>
      </p:sp>
      <p:sp>
        <p:nvSpPr>
          <p:cNvPr id="3" name="Text Placeholder 2"/>
          <p:cNvSpPr>
            <a:spLocks noGrp="1"/>
          </p:cNvSpPr>
          <p:nvPr>
            <p:ph type="body" idx="1"/>
          </p:nvPr>
        </p:nvSpPr>
        <p:spPr/>
        <p:txBody>
          <a:bodyPr/>
          <a:lstStyle/>
          <a:p>
            <a:endParaRPr lang="en-IN" dirty="0"/>
          </a:p>
        </p:txBody>
      </p:sp>
      <p:sp>
        <p:nvSpPr>
          <p:cNvPr id="4" name="4-Point Star 3"/>
          <p:cNvSpPr/>
          <p:nvPr/>
        </p:nvSpPr>
        <p:spPr>
          <a:xfrm>
            <a:off x="6411951" y="3683155"/>
            <a:ext cx="914400" cy="914400"/>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4-Point Star 4"/>
          <p:cNvSpPr/>
          <p:nvPr/>
        </p:nvSpPr>
        <p:spPr>
          <a:xfrm>
            <a:off x="7326351" y="3661569"/>
            <a:ext cx="914400" cy="914400"/>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581039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925551" y="691376"/>
            <a:ext cx="10515600" cy="5698273"/>
          </a:xfrm>
          <a:prstGeom prst="rect">
            <a:avLst/>
          </a:prstGeom>
        </p:spPr>
      </p:pic>
    </p:spTree>
    <p:extLst>
      <p:ext uri="{BB962C8B-B14F-4D97-AF65-F5344CB8AC3E}">
        <p14:creationId xmlns:p14="http://schemas.microsoft.com/office/powerpoint/2010/main" val="6434813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5980" y="365125"/>
            <a:ext cx="9601201" cy="5811838"/>
          </a:xfrm>
        </p:spPr>
      </p:pic>
    </p:spTree>
    <p:extLst>
      <p:ext uri="{BB962C8B-B14F-4D97-AF65-F5344CB8AC3E}">
        <p14:creationId xmlns:p14="http://schemas.microsoft.com/office/powerpoint/2010/main" val="33705332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r>
              <a:rPr lang="en-IN" dirty="0"/>
              <a:t>In areas where the images were dark, the plate would print large dots of ink, so large and dense that the dots may even overlap. </a:t>
            </a:r>
            <a:endParaRPr lang="en-IN" dirty="0" smtClean="0"/>
          </a:p>
          <a:p>
            <a:r>
              <a:rPr lang="en-IN" dirty="0" smtClean="0"/>
              <a:t>In </a:t>
            </a:r>
            <a:r>
              <a:rPr lang="en-IN" dirty="0"/>
              <a:t>areas where the image was light, only the smallest dispersed dots of ink are printed. </a:t>
            </a:r>
            <a:endParaRPr lang="en-IN" dirty="0" smtClean="0"/>
          </a:p>
          <a:p>
            <a:r>
              <a:rPr lang="en-IN" dirty="0" smtClean="0"/>
              <a:t>The </a:t>
            </a:r>
            <a:r>
              <a:rPr lang="en-IN" dirty="0"/>
              <a:t>dots fuse, both on the paper and in our eyes, to give a convincing illusion of continuous tones. </a:t>
            </a:r>
            <a:endParaRPr lang="en-IN" dirty="0" smtClean="0"/>
          </a:p>
          <a:p>
            <a:r>
              <a:rPr lang="en-IN" dirty="0" smtClean="0"/>
              <a:t>Such </a:t>
            </a:r>
            <a:r>
              <a:rPr lang="en-IN" dirty="0"/>
              <a:t>printed images made up of a series of varying sizes &amp; varying density dots in a specific pattern to simulate the look of continuous tones are commonly known as Halftones. </a:t>
            </a:r>
            <a:endParaRPr lang="en-IN" dirty="0" smtClean="0"/>
          </a:p>
          <a:p>
            <a:endParaRPr lang="en-IN" dirty="0"/>
          </a:p>
        </p:txBody>
      </p:sp>
      <p:pic>
        <p:nvPicPr>
          <p:cNvPr id="1026" name="Picture 2" descr="Halftoning and Dithering in Computer Graphi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284889575"/>
            <a:ext cx="7543800" cy="2771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54390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The colour halftones are made up of a series of dots in cyan, magenta, yellow and black (CMYK) that fool the eye into seeing the millions of colours that make up the original Image.</a:t>
            </a:r>
          </a:p>
          <a:p>
            <a:endParaRPr lang="en-IN" dirty="0"/>
          </a:p>
        </p:txBody>
      </p:sp>
    </p:spTree>
    <p:extLst>
      <p:ext uri="{BB962C8B-B14F-4D97-AF65-F5344CB8AC3E}">
        <p14:creationId xmlns:p14="http://schemas.microsoft.com/office/powerpoint/2010/main" val="10992767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 Does Halftone Mean?</a:t>
            </a:r>
            <a:br>
              <a:rPr lang="en-IN" dirty="0"/>
            </a:br>
            <a:endParaRPr lang="en-IN" dirty="0"/>
          </a:p>
        </p:txBody>
      </p:sp>
      <p:sp>
        <p:nvSpPr>
          <p:cNvPr id="3" name="Content Placeholder 2"/>
          <p:cNvSpPr>
            <a:spLocks noGrp="1"/>
          </p:cNvSpPr>
          <p:nvPr>
            <p:ph idx="1"/>
          </p:nvPr>
        </p:nvSpPr>
        <p:spPr/>
        <p:txBody>
          <a:bodyPr/>
          <a:lstStyle/>
          <a:p>
            <a:r>
              <a:rPr lang="en-IN" dirty="0" smtClean="0"/>
              <a:t>Halftone </a:t>
            </a:r>
            <a:r>
              <a:rPr lang="en-IN" dirty="0"/>
              <a:t>is a graphic design technique used to reproduce an image by using dots of varying length with one or more </a:t>
            </a:r>
            <a:r>
              <a:rPr lang="en-IN" dirty="0" err="1"/>
              <a:t>colors</a:t>
            </a:r>
            <a:r>
              <a:rPr lang="en-IN" dirty="0"/>
              <a:t>. </a:t>
            </a:r>
            <a:endParaRPr lang="en-IN" dirty="0" smtClean="0"/>
          </a:p>
          <a:p>
            <a:r>
              <a:rPr lang="en-IN" dirty="0" smtClean="0"/>
              <a:t>It </a:t>
            </a:r>
            <a:r>
              <a:rPr lang="en-IN" dirty="0"/>
              <a:t>enables image display similar to a continuous tone-like image but on a pixelated or halftone background.</a:t>
            </a:r>
          </a:p>
        </p:txBody>
      </p:sp>
    </p:spTree>
    <p:extLst>
      <p:ext uri="{BB962C8B-B14F-4D97-AF65-F5344CB8AC3E}">
        <p14:creationId xmlns:p14="http://schemas.microsoft.com/office/powerpoint/2010/main" val="21169706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Halftone is a type of static visual effect applied on digital and print images. </a:t>
            </a:r>
            <a:endParaRPr lang="en-IN" dirty="0" smtClean="0"/>
          </a:p>
          <a:p>
            <a:r>
              <a:rPr lang="en-IN" dirty="0" smtClean="0"/>
              <a:t>It </a:t>
            </a:r>
            <a:r>
              <a:rPr lang="en-IN" dirty="0"/>
              <a:t>works on a very simple principle, where each pixel in an image area is considered a dot with different sizes, some of which take up more space than one pixel. </a:t>
            </a:r>
            <a:endParaRPr lang="en-IN" dirty="0" smtClean="0"/>
          </a:p>
          <a:p>
            <a:r>
              <a:rPr lang="en-IN" dirty="0" smtClean="0"/>
              <a:t>When </a:t>
            </a:r>
            <a:r>
              <a:rPr lang="en-IN" dirty="0"/>
              <a:t>a picture/image is converted to halftone, the image texture appears as if it has been pasted on top of a collection of infinite but non-continuous dots. </a:t>
            </a:r>
            <a:endParaRPr lang="en-IN" dirty="0" smtClean="0"/>
          </a:p>
          <a:p>
            <a:r>
              <a:rPr lang="en-IN" dirty="0" smtClean="0"/>
              <a:t>The </a:t>
            </a:r>
            <a:r>
              <a:rPr lang="en-IN" dirty="0"/>
              <a:t>dots are actually not unlimited but equivalent to the image's total resolution. The resulting image/picture is known as a halftone image.</a:t>
            </a:r>
          </a:p>
          <a:p>
            <a:endParaRPr lang="en-IN" dirty="0"/>
          </a:p>
          <a:p>
            <a:endParaRPr lang="en-IN" dirty="0"/>
          </a:p>
        </p:txBody>
      </p:sp>
    </p:spTree>
    <p:extLst>
      <p:ext uri="{BB962C8B-B14F-4D97-AF65-F5344CB8AC3E}">
        <p14:creationId xmlns:p14="http://schemas.microsoft.com/office/powerpoint/2010/main" val="107111260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75BDB330E5F94C92A9FBF016824C89" ma:contentTypeVersion="2" ma:contentTypeDescription="Create a new document." ma:contentTypeScope="" ma:versionID="17603c32b9c32b57f2d228a324abc2bd">
  <xsd:schema xmlns:xsd="http://www.w3.org/2001/XMLSchema" xmlns:xs="http://www.w3.org/2001/XMLSchema" xmlns:p="http://schemas.microsoft.com/office/2006/metadata/properties" xmlns:ns2="8cf4a641-6481-4fc8-83ef-6f3dbe01c22f" targetNamespace="http://schemas.microsoft.com/office/2006/metadata/properties" ma:root="true" ma:fieldsID="7432ee72077dafdeedb3c0efb54bdd0f" ns2:_="">
    <xsd:import namespace="8cf4a641-6481-4fc8-83ef-6f3dbe01c22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cf4a641-6481-4fc8-83ef-6f3dbe01c22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205444D-1B3F-4F17-9F05-FC70CA801589}"/>
</file>

<file path=customXml/itemProps2.xml><?xml version="1.0" encoding="utf-8"?>
<ds:datastoreItem xmlns:ds="http://schemas.openxmlformats.org/officeDocument/2006/customXml" ds:itemID="{F6C1C0EF-B76B-4C4C-8C78-D517CDAFC80C}"/>
</file>

<file path=customXml/itemProps3.xml><?xml version="1.0" encoding="utf-8"?>
<ds:datastoreItem xmlns:ds="http://schemas.openxmlformats.org/officeDocument/2006/customXml" ds:itemID="{B1A39B3F-C0D0-4886-8FCB-8B0A7AD0C832}"/>
</file>

<file path=docProps/app.xml><?xml version="1.0" encoding="utf-8"?>
<Properties xmlns="http://schemas.openxmlformats.org/officeDocument/2006/extended-properties" xmlns:vt="http://schemas.openxmlformats.org/officeDocument/2006/docPropsVTypes">
  <TotalTime>126</TotalTime>
  <Words>892</Words>
  <Application>Microsoft Office PowerPoint</Application>
  <PresentationFormat>Widescreen</PresentationFormat>
  <Paragraphs>45</Paragraphs>
  <Slides>33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Calibri Light</vt:lpstr>
      <vt:lpstr>Office Theme</vt:lpstr>
      <vt:lpstr>Unit 6</vt:lpstr>
      <vt:lpstr>Halftoning </vt:lpstr>
      <vt:lpstr>PowerPoint Presentation</vt:lpstr>
      <vt:lpstr>PowerPoint Presentation</vt:lpstr>
      <vt:lpstr>PowerPoint Presentation</vt:lpstr>
      <vt:lpstr>PowerPoint Presentation</vt:lpstr>
      <vt:lpstr>PowerPoint Presentation</vt:lpstr>
      <vt:lpstr>What Does Halftone Mean? </vt:lpstr>
      <vt:lpstr>PowerPoint Presentation</vt:lpstr>
      <vt:lpstr>PowerPoint Presentation</vt:lpstr>
      <vt:lpstr>PowerPoint Presentation</vt:lpstr>
      <vt:lpstr>PowerPoint Presentation</vt:lpstr>
      <vt:lpstr>Dithering</vt:lpstr>
      <vt:lpstr>PowerPoint Presentation</vt:lpstr>
      <vt:lpstr>PowerPoint Presentation</vt:lpstr>
      <vt:lpstr>PowerPoint Presentation</vt:lpstr>
      <vt:lpstr>PowerPoint Presentation</vt:lpstr>
      <vt:lpstr>Transparency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 example images  for u</vt:lpstr>
      <vt:lpstr>PowerPoint Presentation</vt:lpstr>
      <vt:lpstr>PowerPoint Presentation</vt:lpstr>
      <vt:lpstr>PowerPoint Presentation</vt:lpstr>
      <vt:lpstr>PowerPoint Presentation</vt:lpstr>
      <vt:lpstr>PowerPoint Presentation</vt:lpstr>
      <vt:lpstr>PowerPoint Presentation</vt:lpstr>
      <vt:lpstr>ALL the Very best</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6</dc:title>
  <dc:creator>Geetha Unnikrishnan</dc:creator>
  <cp:lastModifiedBy>Geetha Unnikrishnan</cp:lastModifiedBy>
  <cp:revision>35</cp:revision>
  <dcterms:created xsi:type="dcterms:W3CDTF">2022-05-26T08:16:45Z</dcterms:created>
  <dcterms:modified xsi:type="dcterms:W3CDTF">2022-05-26T10:35:26Z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0x010100A075BDB330E5F94C92A9FBF016824C89</vt:lpwstr>
  </property>
</Properties>
</file>